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63" r:id="rId3"/>
    <p:sldId id="274" r:id="rId4"/>
    <p:sldId id="275" r:id="rId5"/>
    <p:sldId id="276" r:id="rId6"/>
    <p:sldId id="258" r:id="rId7"/>
    <p:sldId id="269" r:id="rId8"/>
    <p:sldId id="277" r:id="rId9"/>
    <p:sldId id="270" r:id="rId10"/>
    <p:sldId id="271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5A5A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89" autoAdjust="0"/>
    <p:restoredTop sz="94192" autoAdjust="0"/>
  </p:normalViewPr>
  <p:slideViewPr>
    <p:cSldViewPr snapToGrid="0">
      <p:cViewPr varScale="1">
        <p:scale>
          <a:sx n="87" d="100"/>
          <a:sy n="87" d="100"/>
        </p:scale>
        <p:origin x="-35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01514-3CB5-4413-93AD-54558FD643B5}" type="datetimeFigureOut">
              <a:rPr lang="ko-KR" altLang="en-US" smtClean="0"/>
              <a:pPr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DE35-8AE4-428C-82A1-6C9624AC4F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814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5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2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0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1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4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7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8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1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8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0" y="2799570"/>
            <a:ext cx="12192000" cy="11270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7600" y="2699380"/>
            <a:ext cx="74803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FC000"/>
                </a:solidFill>
                <a:latin typeface="+mj-lt"/>
                <a:ea typeface="야놀자 야체 B" panose="02020603020101020101" pitchFamily="18" charset="-127"/>
              </a:rPr>
              <a:t>RPA </a:t>
            </a:r>
            <a:r>
              <a:rPr lang="ko-KR" altLang="en-US" sz="6000" b="1" dirty="0">
                <a:solidFill>
                  <a:srgbClr val="FFC000"/>
                </a:solidFill>
                <a:latin typeface="HY나무B" pitchFamily="18" charset="-127"/>
                <a:ea typeface="HY나무B" pitchFamily="18" charset="-127"/>
              </a:rPr>
              <a:t>활용</a:t>
            </a:r>
            <a:r>
              <a:rPr lang="en-US" altLang="ko-KR" sz="54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HY나무B" pitchFamily="18" charset="-127"/>
                <a:ea typeface="HY나무B" pitchFamily="18" charset="-127"/>
              </a:rPr>
              <a:t> </a:t>
            </a:r>
          </a:p>
          <a:p>
            <a:pPr algn="ctr"/>
            <a:r>
              <a:rPr lang="en-US" altLang="ko-KR" sz="54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latin typeface="HY나무B" pitchFamily="18" charset="-127"/>
                <a:ea typeface="HY나무B" pitchFamily="18" charset="-127"/>
              </a:rPr>
              <a:t>Text Analysis</a:t>
            </a:r>
            <a:r>
              <a:rPr lang="ko-KR" altLang="en-US" sz="54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latin typeface="HY나무B" pitchFamily="18" charset="-127"/>
                <a:ea typeface="HY나무B" pitchFamily="18" charset="-127"/>
              </a:rPr>
              <a:t> 시스템</a:t>
            </a:r>
          </a:p>
          <a:p>
            <a:pPr algn="ctr"/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  <a:latin typeface="+mj-lt"/>
              </a:rPr>
              <a:t>Text Analysis System with RPA</a:t>
            </a:r>
          </a:p>
        </p:txBody>
      </p:sp>
      <p:pic>
        <p:nvPicPr>
          <p:cNvPr id="29" name="그림 28" descr="uipat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2699" y="2327247"/>
            <a:ext cx="1086002" cy="4001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E8C427E-D059-4A24-A28E-28FBC696BCE5}"/>
              </a:ext>
            </a:extLst>
          </p:cNvPr>
          <p:cNvSpPr/>
          <p:nvPr/>
        </p:nvSpPr>
        <p:spPr>
          <a:xfrm>
            <a:off x="-117659" y="6305219"/>
            <a:ext cx="2412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lt"/>
                <a:ea typeface="야놀자 야체 B" panose="02020603020101020101" pitchFamily="18" charset="-127"/>
              </a:rPr>
              <a:t>1</a:t>
            </a:r>
            <a:r>
              <a:rPr lang="ko-KR" altLang="en-US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lt"/>
                <a:ea typeface="야놀자 야체 B" panose="02020603020101020101" pitchFamily="18" charset="-127"/>
              </a:rPr>
              <a:t>차 중간발표</a:t>
            </a:r>
            <a:endParaRPr lang="en-US" altLang="ko-KR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+mj-lt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72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향후 일정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2FA6112-BE05-4DF0-95F5-D6DBA784B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681818"/>
              </p:ext>
            </p:extLst>
          </p:nvPr>
        </p:nvGraphicFramePr>
        <p:xfrm>
          <a:off x="1030147" y="1407958"/>
          <a:ext cx="9503378" cy="46610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0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24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7283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49164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RPA / </a:t>
                      </a:r>
                      <a:r>
                        <a:rPr lang="ko-KR" altLang="en-US" sz="1400" dirty="0"/>
                        <a:t>자연어 처리 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기술 개별학습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정보수집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/>
                        <a:t>UiPath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툴을 사용한 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RPA </a:t>
                      </a:r>
                      <a:r>
                        <a:rPr lang="ko-KR" altLang="en-US" sz="1400" dirty="0"/>
                        <a:t>기술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자연어처리 구현</a:t>
                      </a:r>
                      <a:r>
                        <a:rPr lang="en-US" altLang="ko-KR" sz="1400" dirty="0"/>
                        <a:t>(NLTK</a:t>
                      </a:r>
                      <a:r>
                        <a:rPr lang="ko-KR" altLang="en-US" sz="1400" dirty="0"/>
                        <a:t>툴 이용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웹을 통한 </a:t>
                      </a:r>
                      <a:r>
                        <a:rPr lang="en-US" altLang="ko-KR" sz="1400" dirty="0"/>
                        <a:t>UX/UI,</a:t>
                      </a:r>
                    </a:p>
                    <a:p>
                      <a:pPr algn="ctr"/>
                      <a:r>
                        <a:rPr lang="ko-KR" altLang="en-US" sz="1400" dirty="0"/>
                        <a:t>데이터 시각화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차 중간발표 </a:t>
                      </a:r>
                      <a:r>
                        <a:rPr lang="en-US" altLang="ko-KR" sz="1400" dirty="0"/>
                        <a:t>(10.28)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8837246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논문 작성 </a:t>
                      </a:r>
                      <a:r>
                        <a:rPr lang="en-US" altLang="ko-KR" sz="1400" dirty="0"/>
                        <a:t>(11.22 </a:t>
                      </a:r>
                      <a:r>
                        <a:rPr lang="ko-KR" altLang="en-US" sz="1400" dirty="0"/>
                        <a:t>제출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점검 및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768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최종발표 </a:t>
                      </a:r>
                      <a:r>
                        <a:rPr lang="en-US" altLang="ko-KR" sz="1400" dirty="0"/>
                        <a:t>(12.2)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25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5374563" y="2431635"/>
            <a:ext cx="1776089" cy="1776089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6508" y="2965737"/>
            <a:ext cx="617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ea"/>
                <a:ea typeface="+mj-ea"/>
              </a:rPr>
              <a:t>Q&amp;A</a:t>
            </a:r>
            <a:endParaRPr lang="ko-KR" altLang="en-US" sz="4000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71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76788" y="424372"/>
            <a:ext cx="2412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u="sng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lt"/>
                <a:ea typeface="야놀자 야체 B" panose="02020603020101020101" pitchFamily="18" charset="-127"/>
              </a:rPr>
              <a:t>Contents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C9A923D8-278E-4779-B71A-0EEE2BC5768B}"/>
              </a:ext>
            </a:extLst>
          </p:cNvPr>
          <p:cNvGrpSpPr/>
          <p:nvPr/>
        </p:nvGrpSpPr>
        <p:grpSpPr>
          <a:xfrm>
            <a:off x="429187" y="3099033"/>
            <a:ext cx="2875992" cy="488074"/>
            <a:chOff x="1471799" y="2717800"/>
            <a:chExt cx="1179057" cy="23782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295C5AB6-5C21-459B-ABAC-68C2546271CD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7529B794-0BAC-4929-AF9C-5BF09C602412}"/>
                </a:ext>
              </a:extLst>
            </p:cNvPr>
            <p:cNvSpPr txBox="1"/>
            <p:nvPr/>
          </p:nvSpPr>
          <p:spPr>
            <a:xfrm>
              <a:off x="2133527" y="2730668"/>
              <a:ext cx="517329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진행상황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9B62919A-D539-40E6-B75F-EC3EE7A7D60E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A2D157E5-4FA0-49BD-9083-8334F357DE2A}"/>
              </a:ext>
            </a:extLst>
          </p:cNvPr>
          <p:cNvGrpSpPr/>
          <p:nvPr/>
        </p:nvGrpSpPr>
        <p:grpSpPr>
          <a:xfrm>
            <a:off x="429187" y="2110177"/>
            <a:ext cx="5144957" cy="707886"/>
            <a:chOff x="1471799" y="2717800"/>
            <a:chExt cx="2109254" cy="344935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5D559F1B-6B72-43A9-88DA-D7B1A39CDBA3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40F82C6F-03C5-4224-B34C-70ECC20D75C7}"/>
                </a:ext>
              </a:extLst>
            </p:cNvPr>
            <p:cNvSpPr txBox="1"/>
            <p:nvPr/>
          </p:nvSpPr>
          <p:spPr>
            <a:xfrm>
              <a:off x="2133527" y="2730668"/>
              <a:ext cx="1447526" cy="332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프로젝트 분석 및 설계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939CB214-EABC-4AF0-B6EA-7CFD3990B028}"/>
                </a:ext>
              </a:extLst>
            </p:cNvPr>
            <p:cNvSpPr txBox="1"/>
            <p:nvPr/>
          </p:nvSpPr>
          <p:spPr>
            <a:xfrm>
              <a:off x="1474176" y="2772201"/>
              <a:ext cx="231380" cy="265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BFDC6E6-96C4-4F38-8C79-16716E084DB0}"/>
              </a:ext>
            </a:extLst>
          </p:cNvPr>
          <p:cNvGrpSpPr/>
          <p:nvPr/>
        </p:nvGrpSpPr>
        <p:grpSpPr>
          <a:xfrm>
            <a:off x="429187" y="4134945"/>
            <a:ext cx="2875992" cy="488074"/>
            <a:chOff x="1471799" y="2717800"/>
            <a:chExt cx="1179057" cy="237826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9685A9AC-091A-457D-AC1C-D8E3FE83463D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9DA2F67F-0B9E-4A8D-BBE1-FAB8F16A3554}"/>
                </a:ext>
              </a:extLst>
            </p:cNvPr>
            <p:cNvSpPr txBox="1"/>
            <p:nvPr/>
          </p:nvSpPr>
          <p:spPr>
            <a:xfrm>
              <a:off x="2133527" y="2730668"/>
              <a:ext cx="517329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이슈상황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AB1207B2-9AA6-4A2D-9003-CD9797716269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03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CE38BE64-5ABA-4D8A-A829-205EB2B943BE}"/>
              </a:ext>
            </a:extLst>
          </p:cNvPr>
          <p:cNvGrpSpPr/>
          <p:nvPr/>
        </p:nvGrpSpPr>
        <p:grpSpPr>
          <a:xfrm>
            <a:off x="429186" y="5167195"/>
            <a:ext cx="2946522" cy="488076"/>
            <a:chOff x="1471799" y="2717800"/>
            <a:chExt cx="1207972" cy="237827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xmlns="" id="{6BF0CA57-1344-44D5-B2E9-9A5A664AF5EF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5EC44CAC-E75D-4AF3-B2F5-AB0FE6CD1D72}"/>
                </a:ext>
              </a:extLst>
            </p:cNvPr>
            <p:cNvSpPr txBox="1"/>
            <p:nvPr/>
          </p:nvSpPr>
          <p:spPr>
            <a:xfrm>
              <a:off x="2133527" y="2730669"/>
              <a:ext cx="546244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향후 일정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5EE34DAB-67D6-4338-BCD0-09F3CE91D226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04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23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659680" cy="581435"/>
            <a:chOff x="919077" y="400149"/>
            <a:chExt cx="3659680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프로젝트 분석 및 설계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9" name="그림 38" descr="스크린샷, 주차장, 컴퓨터이(가) 표시된 사진&#10;&#10;자동 생성된 설명">
            <a:extLst>
              <a:ext uri="{FF2B5EF4-FFF2-40B4-BE49-F238E27FC236}">
                <a16:creationId xmlns:a16="http://schemas.microsoft.com/office/drawing/2014/main" xmlns="" id="{BCE87B75-EA0D-4E09-AE63-BFD487BFE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1" r="66124" b="-572"/>
          <a:stretch/>
        </p:blipFill>
        <p:spPr>
          <a:xfrm>
            <a:off x="2849212" y="1164052"/>
            <a:ext cx="5416248" cy="55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659680" cy="581435"/>
            <a:chOff x="919077" y="400149"/>
            <a:chExt cx="3659680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프로젝트 분석 및 설계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" name="그림 6" descr="스크린샷, 주차장, 컴퓨터이(가) 표시된 사진&#10;&#10;자동 생성된 설명">
            <a:extLst>
              <a:ext uri="{FF2B5EF4-FFF2-40B4-BE49-F238E27FC236}">
                <a16:creationId xmlns:a16="http://schemas.microsoft.com/office/drawing/2014/main" xmlns="" id="{F8ED8032-93DD-48FB-A946-8C6625872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4" t="17126" r="31176"/>
          <a:stretch/>
        </p:blipFill>
        <p:spPr>
          <a:xfrm>
            <a:off x="3138305" y="1455006"/>
            <a:ext cx="5234732" cy="520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659680" cy="581435"/>
            <a:chOff x="919077" y="400149"/>
            <a:chExt cx="3659680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프로젝트 분석 및 설계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" name="그림 6" descr="스크린샷, 주차장, 컴퓨터이(가) 표시된 사진&#10;&#10;자동 생성된 설명">
            <a:extLst>
              <a:ext uri="{FF2B5EF4-FFF2-40B4-BE49-F238E27FC236}">
                <a16:creationId xmlns:a16="http://schemas.microsoft.com/office/drawing/2014/main" xmlns="" id="{8BF75878-BD74-44A1-B8E6-93B41066E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6" t="17125" r="793"/>
          <a:stretch/>
        </p:blipFill>
        <p:spPr>
          <a:xfrm>
            <a:off x="3546535" y="1527471"/>
            <a:ext cx="4136220" cy="4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659680" cy="581435"/>
            <a:chOff x="919077" y="400149"/>
            <a:chExt cx="3659680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프로젝트 분석 및 설계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그림 4" descr="스크린샷, 주차장, 컴퓨터이(가) 표시된 사진&#10;&#10;자동 생성된 설명">
            <a:extLst>
              <a:ext uri="{FF2B5EF4-FFF2-40B4-BE49-F238E27FC236}">
                <a16:creationId xmlns:a16="http://schemas.microsoft.com/office/drawing/2014/main" xmlns="" id="{32D70F31-498A-4DAC-9EE2-C8439171E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9" y="1866341"/>
            <a:ext cx="11286565" cy="47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진행상황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C82588D6-EE3D-4AFB-BECB-6D8E8DD1D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482859"/>
              </p:ext>
            </p:extLst>
          </p:nvPr>
        </p:nvGraphicFramePr>
        <p:xfrm>
          <a:off x="529265" y="2317512"/>
          <a:ext cx="4315403" cy="3134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5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65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초기 단계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– 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데이터 많은 </a:t>
                      </a:r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Samsung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채널 위주의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RPA 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사용해 웹 </a:t>
                      </a:r>
                      <a:r>
                        <a:rPr lang="ko-KR" altLang="en-US" sz="15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크롤링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프로세스 구성 </a:t>
                      </a:r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유저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시간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댓글을 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excel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로 저장</a:t>
                      </a:r>
                    </a:p>
                    <a:p>
                      <a:pPr algn="ctr" latinLnBrk="1"/>
                      <a:endParaRPr lang="ko-KR" altLang="en-US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681">
                <a:tc>
                  <a:txBody>
                    <a:bodyPr/>
                    <a:lstStyle/>
                    <a:p>
                      <a:pPr algn="ctr" latinLnBrk="1"/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향후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데이터 수집 방법 확대 예정</a:t>
                      </a:r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데이터가 적은 제품의 경우 </a:t>
                      </a:r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여러 동영상의 데이터를 종합하여 수집 계획</a:t>
                      </a:r>
                    </a:p>
                    <a:p>
                      <a:pPr algn="ctr" latinLnBrk="1"/>
                      <a:endParaRPr lang="ko-KR" altLang="en-US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데이터 수집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2" name="bandicam 2019-10-06 20-57-06-585">
            <a:hlinkClick r:id="" action="ppaction://media"/>
            <a:extLst>
              <a:ext uri="{FF2B5EF4-FFF2-40B4-BE49-F238E27FC236}">
                <a16:creationId xmlns:a16="http://schemas.microsoft.com/office/drawing/2014/main" xmlns="" id="{55EF8B8C-DDD8-49E7-97ED-E2BA80A66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1848" y="1851032"/>
            <a:ext cx="6563607" cy="35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진행상황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C82588D6-EE3D-4AFB-BECB-6D8E8DD1D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21648"/>
              </p:ext>
            </p:extLst>
          </p:nvPr>
        </p:nvGraphicFramePr>
        <p:xfrm>
          <a:off x="525538" y="2236829"/>
          <a:ext cx="3926389" cy="2878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3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49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Python 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기반의 </a:t>
                      </a:r>
                      <a:r>
                        <a:rPr lang="en-US" altLang="ko-KR" sz="15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nltk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API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4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RPA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로 크롤링한 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8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댓글의 내용을 감정분석</a:t>
                      </a:r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긍정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부정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중립 분석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향후 댓글의 댓글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 Like</a:t>
                      </a:r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수 등 분석 데이터 </a:t>
                      </a:r>
                      <a:endParaRPr lang="en-US" altLang="ko-KR" sz="15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종류와 분석 기법 다양화 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자연어 처리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5" y="970008"/>
            <a:ext cx="7369629" cy="5615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16285" y="2481942"/>
            <a:ext cx="5105400" cy="4027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16285" y="3777932"/>
            <a:ext cx="6814458" cy="7614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16285" y="4898570"/>
            <a:ext cx="3249384" cy="4027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16285" y="6052456"/>
            <a:ext cx="3249384" cy="4027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393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이슈상황</a:t>
              </a:r>
              <a:endPara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68B255B7-E8D6-4A02-A143-C69383B09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48428"/>
              </p:ext>
            </p:extLst>
          </p:nvPr>
        </p:nvGraphicFramePr>
        <p:xfrm>
          <a:off x="525538" y="1358559"/>
          <a:ext cx="11245851" cy="49257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52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60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03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이슈 상황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43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 수집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중복 방지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주기적으로 댓글 데이터 수집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일에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회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같은 내용 수집 방지를 위한 방안 필요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댓글 내용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시간을 기준으로 중복 데이터 방지 계획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743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데이터의 정확한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 추적 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유튜브의 댓글은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업로드된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정확한 시간이 나타나지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시간이 지난 댓글 데이터는 일일 단위의 정확한 분석에 사용하기 힘듦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시점 이전에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업로드된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데이터는 분석 주기를 달리해야 할 것으로 예상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83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다양한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수집하는 데이터가 다양한 언어로 되어 있음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자연어 처리를 하려면 한 가지 언어로 통일할 필요성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자연어 처리가 가장 용이한 영어로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차 번역 처리 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NLP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과정을 적용해야 할 것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Googletrans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Papago,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MS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translator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등의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를 사용하는 방안 계획 중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83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수집할 데이터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댓글에 달리는 댓글의 경우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동영상에 관한 내용들이 아닐 수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(1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차 댓글에 대한 논쟁인 경우를 판별해 낼 수 있는 방법 고안 필요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34487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8951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341</Words>
  <Application>Microsoft Office PowerPoint</Application>
  <PresentationFormat>사용자 지정</PresentationFormat>
  <Paragraphs>93</Paragraphs>
  <Slides>11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55</cp:revision>
  <dcterms:created xsi:type="dcterms:W3CDTF">2019-08-28T08:10:07Z</dcterms:created>
  <dcterms:modified xsi:type="dcterms:W3CDTF">2019-10-06T16:32:12Z</dcterms:modified>
</cp:coreProperties>
</file>